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7" r:id="rId4"/>
    <p:sldId id="259" r:id="rId5"/>
    <p:sldId id="271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10950681295606E-2"/>
          <c:y val="2.7333333333333334E-2"/>
          <c:w val="0.51694602150127966"/>
          <c:h val="0.96155555555555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5"/>
          </c:dPt>
          <c:dPt>
            <c:idx val="1"/>
            <c:bubble3D val="0"/>
            <c:explosion val="30"/>
          </c:dPt>
          <c:dPt>
            <c:idx val="2"/>
            <c:bubble3D val="0"/>
            <c:explosion val="16"/>
          </c:dPt>
          <c:cat>
            <c:strRef>
              <c:f>Лист1!$A$2:$A$4</c:f>
              <c:strCache>
                <c:ptCount val="3"/>
                <c:pt idx="0">
                  <c:v>Православні</c:v>
                </c:pt>
                <c:pt idx="1">
                  <c:v>Католицька церква</c:v>
                </c:pt>
                <c:pt idx="2">
                  <c:v> Інші (протестанти, лютерани, унітаристи, мусульмани, неопротестанти, іудеї)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944674643395448"/>
          <c:y val="6.4517279090113733E-2"/>
          <c:w val="0.44679182308867649"/>
          <c:h val="0.91048272090988625"/>
        </c:manualLayout>
      </c:layout>
      <c:overlay val="1"/>
      <c:txPr>
        <a:bodyPr/>
        <a:lstStyle/>
        <a:p>
          <a:pPr>
            <a:defRPr sz="2000" baseline="0">
              <a:latin typeface="Comic Sans MS" pitchFamily="66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Роки життя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980992"/>
        <c:axId val="83160064"/>
        <c:axId val="0"/>
      </c:bar3DChart>
      <c:catAx>
        <c:axId val="7898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Comic Sans MS" pitchFamily="66" charset="0"/>
              </a:defRPr>
            </a:pPr>
            <a:endParaRPr lang="uk-UA"/>
          </a:p>
        </c:txPr>
        <c:crossAx val="83160064"/>
        <c:crosses val="autoZero"/>
        <c:auto val="1"/>
        <c:lblAlgn val="ctr"/>
        <c:lblOffset val="100"/>
        <c:noMultiLvlLbl val="0"/>
      </c:catAx>
      <c:valAx>
        <c:axId val="8316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Comic Sans MS" pitchFamily="66" charset="0"/>
              </a:defRPr>
            </a:pPr>
            <a:endParaRPr lang="uk-UA"/>
          </a:p>
        </c:txPr>
        <c:crossAx val="7898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67076771653548"/>
          <c:y val="0.19977140748031497"/>
          <c:w val="0.28207923228346454"/>
          <c:h val="0.10045693897637795"/>
        </c:manualLayout>
      </c:layout>
      <c:overlay val="0"/>
      <c:txPr>
        <a:bodyPr/>
        <a:lstStyle/>
        <a:p>
          <a:pPr>
            <a:defRPr baseline="0">
              <a:latin typeface="Comic Sans MS" pitchFamily="66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0.21001</cdr:x>
      <cdr:y>0.14095</cdr:y>
    </cdr:from>
    <cdr:to>
      <cdr:x>0.2926</cdr:x>
      <cdr:y>0.22173</cdr:y>
    </cdr:to>
    <cdr:sp macro="" textlink="">
      <cdr:nvSpPr>
        <cdr:cNvPr id="2" name="TextBox 6"/>
        <cdr:cNvSpPr txBox="1"/>
      </cdr:nvSpPr>
      <cdr:spPr>
        <a:xfrm xmlns:a="http://schemas.openxmlformats.org/drawingml/2006/main" rot="20640141">
          <a:off x="1785996" y="644425"/>
          <a:ext cx="702365" cy="369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uk-UA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rPr>
            <a:t>11%</a:t>
          </a:r>
          <a:endParaRPr lang="ru-RU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0.10868</cdr:x>
      <cdr:y>0.19126</cdr:y>
    </cdr:from>
    <cdr:to>
      <cdr:x>0.19127</cdr:x>
      <cdr:y>0.27204</cdr:y>
    </cdr:to>
    <cdr:sp macro="" textlink="">
      <cdr:nvSpPr>
        <cdr:cNvPr id="3" name="TextBox 6"/>
        <cdr:cNvSpPr txBox="1"/>
      </cdr:nvSpPr>
      <cdr:spPr>
        <a:xfrm xmlns:a="http://schemas.openxmlformats.org/drawingml/2006/main" rot="19742467">
          <a:off x="924225" y="874429"/>
          <a:ext cx="702365" cy="369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uk-UA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rPr>
            <a:t>6%</a:t>
          </a:r>
          <a:endParaRPr lang="ru-RU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omic Sans MS" pitchFamily="66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0.2165</cdr:x>
      <cdr:y>0.62403</cdr:y>
    </cdr:from>
    <cdr:to>
      <cdr:x>0.28738</cdr:x>
      <cdr:y>0.6949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9808" y="2536056"/>
          <a:ext cx="43204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uk-UA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rPr>
            <a:t>66</a:t>
          </a:r>
          <a:endParaRPr lang="uk-UA" sz="1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0.47249</cdr:x>
      <cdr:y>0.23034</cdr:y>
    </cdr:from>
    <cdr:to>
      <cdr:x>0.54337</cdr:x>
      <cdr:y>0.30121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936104"/>
          <a:ext cx="43204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uk-UA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rPr>
            <a:t>73</a:t>
          </a:r>
          <a:endParaRPr lang="uk-UA" sz="1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omic Sans MS" pitchFamily="66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3BA4-8BFF-4DBE-BEB7-79C2F7FD912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1F0B1-E095-41B0-9BA8-7E1CC95F3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F0B1-E095-41B0-9BA8-7E1CC95F39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2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412" y="332656"/>
            <a:ext cx="4036731" cy="86409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Румунія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D:\Nadya\Pictures\Марина;)\Румунія\640px-EU-Romania.svg-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3" b="89963" l="1719" r="97344">
                        <a14:foregroundMark x1="7187" y1="3160" x2="32188" y2="3717"/>
                        <a14:foregroundMark x1="31250" y1="5390" x2="31875" y2="17658"/>
                        <a14:foregroundMark x1="31875" y1="17658" x2="6094" y2="17844"/>
                        <a14:foregroundMark x1="4688" y1="12268" x2="1875" y2="12454"/>
                        <a14:foregroundMark x1="29688" y1="1673" x2="28906" y2="1673"/>
                        <a14:foregroundMark x1="65156" y1="63011" x2="96719" y2="38848"/>
                        <a14:foregroundMark x1="70000" y1="10967" x2="67344" y2="2230"/>
                        <a14:foregroundMark x1="49688" y1="36431" x2="49688" y2="36431"/>
                        <a14:foregroundMark x1="49688" y1="36431" x2="48438" y2="39777"/>
                        <a14:foregroundMark x1="36875" y1="59851" x2="35469" y2="44610"/>
                        <a14:foregroundMark x1="32500" y1="51673" x2="29063" y2="55762"/>
                        <a14:foregroundMark x1="28906" y1="28253" x2="32656" y2="28253"/>
                        <a14:foregroundMark x1="55313" y1="86989" x2="51719" y2="86803"/>
                        <a14:foregroundMark x1="57344" y1="84015" x2="54531" y2="85502"/>
                        <a14:foregroundMark x1="47344" y1="78067" x2="47188" y2="84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89" y="1523859"/>
            <a:ext cx="5616624" cy="471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2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6768752" cy="62682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Середня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тривалість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життя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54626681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03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4320480" cy="69883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Господарство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496944" cy="34778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сучасній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Румунії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сформувалося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знаходиться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процесі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формування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кілька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промислових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районів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них масштабами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виробництва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розмаїтістю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галузей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виділяється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промисловий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район Центральної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Мунтенії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 з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цим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районом,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головними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центрами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є Бухарест і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Плоєшти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зв'язаний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промисловий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центр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Брашів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Разом вони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випускають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2/5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промислової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продукції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країни.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район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виділяється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насамперед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машинобудуванням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нафтопереробкою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займаючи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провідне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місце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гумовій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паперовій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текстильній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промисловості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великі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роль і 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виробництві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електроенергії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хімічних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харчових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продуктів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88640"/>
            <a:ext cx="364323" cy="2880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Yura\Desktop\wpapers_ru_Конь-смеетс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7152"/>
            <a:ext cx="5029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0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624736" cy="48280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ільське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господарство 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Румунії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471" y="980728"/>
            <a:ext cx="8352928" cy="410445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Румунія 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серед держав закордонної Європи — великий виробник сільськогосподарської продукції (особливо зерна); ця продукція в середньому по врожайності не тільки покриває основні внутрішні потреби країни, але і частково експортується. Нині поряд зі сприятливими в більшій частині країни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грунтово-кліматичними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умовами створені важливі соціально-економічні передумови, що дозволяють у найближчий період різко підвищити виробництво сільськогосподарських продуктів.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Yura\Desktop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1045"/>
            <a:ext cx="2592288" cy="1622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ra\Desktop\pl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91046"/>
            <a:ext cx="2625080" cy="164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ura\Desktop\534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58428"/>
            <a:ext cx="3500238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3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04664"/>
            <a:ext cx="4608512" cy="72387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Транспорт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52928" cy="352839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Перевезення вантажів головним чином здійснюються вантажним автотранспортом і залізницею. У 1994 р. в країні було 11365 км залізних і 88117 км шосейних доріг.</a:t>
            </a:r>
          </a:p>
          <a:p>
            <a:pPr algn="l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Головні порти на Дунаї - Турну-Северин,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Джурджу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Бреїла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Галац. Найважливіший порт на Чорному морі - Констанца. Через нього проходить 80% морських вантажоперевезень країни і 65% вантажів зовнішньої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торгівлі.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Yura\Desktop\1337165351_f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26626"/>
            <a:ext cx="2625080" cy="166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kranews.com/uploads/news/2012/12/28/16/3fd698271f29acd6ee077fd76c050c701cddd8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26626"/>
            <a:ext cx="2327920" cy="166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hool.xvatit.com/images/thumb/b/b1/Pict10.11-07.jpg/550px-Pict10.11-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74" y="4742078"/>
            <a:ext cx="2790478" cy="194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0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4896544" cy="64807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Зовнішні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зв’язки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388843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Румунія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 експорту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є окремі види машин і нафтовидобувного обладнання, нафтопродукти, деревину і меблі, вовнянітканини, овочеві і фруктові консерви, виноградні вина.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 імпорті найважливіши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ми є промислове обладнання і транспортнізасоби, залізна руда, вугілля і кокс, бавовна. Основні торгові партнери Румунії – країни Західної Європи. Значні зв’язки підтримуються також з нафтовидобувними арабськими країнами, Росією, Україною.</a:t>
            </a:r>
          </a:p>
          <a:p>
            <a:pPr algn="l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http://bintel.com.ua/uploads/images/a/ekonon1/ekon1_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47137"/>
            <a:ext cx="1944216" cy="129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akarpattya.net.ua/postimages/news/2012/10/201210161656-romania-ucraina_280x19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8" b="93684" l="5000" r="95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37353"/>
            <a:ext cx="2234952" cy="151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.zn.ua/media/images/614xX/Oct2014/10044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97549" l="1303" r="98208">
                        <a14:foregroundMark x1="56678" y1="46078" x2="94300" y2="49510"/>
                        <a14:foregroundMark x1="62378" y1="44118" x2="61075" y2="56127"/>
                        <a14:foregroundMark x1="64332" y1="35784" x2="56189" y2="67402"/>
                        <a14:foregroundMark x1="53746" y1="31863" x2="65635" y2="31373"/>
                        <a14:foregroundMark x1="2769" y1="16912" x2="4072" y2="97549"/>
                        <a14:foregroundMark x1="96743" y1="16912" x2="96743" y2="97549"/>
                        <a14:foregroundMark x1="96906" y1="14951" x2="96906" y2="14951"/>
                        <a14:foregroundMark x1="9772" y1="38235" x2="45603" y2="62990"/>
                        <a14:backgroundMark x1="5212" y1="42647" x2="5212" y2="4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03" y="4869160"/>
            <a:ext cx="3400078" cy="1976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1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348880"/>
            <a:ext cx="6052955" cy="77083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3717032"/>
            <a:ext cx="6052955" cy="7708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117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1528" y="1484784"/>
            <a:ext cx="3820707" cy="77083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România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1608" y="836712"/>
            <a:ext cx="2696344" cy="50405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Офіцяйна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назва: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1528" y="3216392"/>
            <a:ext cx="381642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Площа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: 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238,4 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тис. 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км</a:t>
            </a:r>
            <a:r>
              <a:rPr lang="ru-RU" sz="2400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2</a:t>
            </a:r>
            <a:endParaRPr lang="ru-RU" sz="2400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9400" y="4929202"/>
            <a:ext cx="496855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Населення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: 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22,364 млн.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осіб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3296" y="5488102"/>
            <a:ext cx="590465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Столиця: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Бухарест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 (1,977 млн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осіб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).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144" y="6030917"/>
            <a:ext cx="727280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Державний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устрій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демократична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республіка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792672"/>
            <a:ext cx="487201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Глава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держави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Президент.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400" y="4371856"/>
            <a:ext cx="496855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Глава уряду: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прем'єр-міністр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12" name="AutoShape 2" descr="Klaus Iohannis din interviul cu Dan Tapalagă.t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Klaus Iohannis din interviul cu Dan Tapalagă.t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Yura\Desktop\Klaus_Iohannis_din_interviul_cu_Dan_Tapalagă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02" y="509761"/>
            <a:ext cx="1965171" cy="254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2968" y="2805642"/>
            <a:ext cx="2367841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Клаус Вернер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Йоханнис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4302" y="240135"/>
            <a:ext cx="1956826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Президент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172" y="177557"/>
            <a:ext cx="383978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1.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Picture 2" descr="D:\Nadya\Pictures\Марина;)\Румунія\600px-Flag_of_Romania.svg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" y="4131563"/>
            <a:ext cx="1889706" cy="1259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Nadya\Pictures\Марина;)\Румунія\640px-Coat_of_arms_of_Romania.svg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80812"/>
            <a:ext cx="1463232" cy="20118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19877264">
            <a:off x="1245419" y="3529245"/>
            <a:ext cx="73486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Герб</a:t>
            </a:r>
            <a:endParaRPr lang="ru-RU" sz="1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372" y="5318825"/>
            <a:ext cx="102866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Прапор</a:t>
            </a:r>
            <a:endParaRPr lang="ru-RU" sz="1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3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242834" y="490518"/>
            <a:ext cx="4230232" cy="4858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Столиця країни з 1862 року</a:t>
            </a:r>
          </a:p>
          <a:p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60648"/>
            <a:ext cx="3312368" cy="7156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Бухарест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bucuresti-08.jpg"/>
          <p:cNvPicPr>
            <a:picLocks noChangeAspect="1"/>
          </p:cNvPicPr>
          <p:nvPr/>
        </p:nvPicPr>
        <p:blipFill>
          <a:blip r:embed="rId2" cstate="print"/>
          <a:srcRect l="1250" t="18685" r="1250" b="3027"/>
          <a:stretch>
            <a:fillRect/>
          </a:stretch>
        </p:blipFill>
        <p:spPr>
          <a:xfrm>
            <a:off x="6198480" y="1556792"/>
            <a:ext cx="2492774" cy="180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r_p_84d4d8ddf42d2b219851836744709114.jpg"/>
          <p:cNvPicPr>
            <a:picLocks noChangeAspect="1"/>
          </p:cNvPicPr>
          <p:nvPr/>
        </p:nvPicPr>
        <p:blipFill>
          <a:blip r:embed="rId3" cstate="print"/>
          <a:srcRect t="9218"/>
          <a:stretch>
            <a:fillRect/>
          </a:stretch>
        </p:blipFill>
        <p:spPr>
          <a:xfrm>
            <a:off x="5191254" y="4167267"/>
            <a:ext cx="3500000" cy="211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r_p_c3cb4571172656d312f6394e71dd886f.jpg"/>
          <p:cNvPicPr>
            <a:picLocks noChangeAspect="1"/>
          </p:cNvPicPr>
          <p:nvPr/>
        </p:nvPicPr>
        <p:blipFill>
          <a:blip r:embed="rId4" cstate="print"/>
          <a:srcRect t="6457"/>
          <a:stretch>
            <a:fillRect/>
          </a:stretch>
        </p:blipFill>
        <p:spPr>
          <a:xfrm>
            <a:off x="3486231" y="1556792"/>
            <a:ext cx="2464380" cy="180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Бухаре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88" y="1556792"/>
            <a:ext cx="2571768" cy="180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Yura\Desktop\Buharest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8" y="3693014"/>
            <a:ext cx="3598037" cy="26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64323" cy="28803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2.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448872" cy="57606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Економіко-географічне положення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Румунії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24744"/>
            <a:ext cx="7560839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Республіка Румунія розташована на південному-сході Центральної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Європи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, у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басейні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Нижнього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Дунаю.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Границі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її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визначені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мирним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договором 1947 р.,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їх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загальна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довжина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—3190,3 км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5" y="4941168"/>
            <a:ext cx="7272807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На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сході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Румунія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омивається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Чорним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морем,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довжина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морських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границь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— 244 км. </a:t>
            </a:r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Межує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 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Молдовою, 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Угорщиною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Югославією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, 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Болгарією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5" y="2852936"/>
            <a:ext cx="7416824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Територія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Румунії — 237,5 тис. кв. км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Клімат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—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помірно-континентальний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</a:p>
          <a:p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30% -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загальної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площі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гори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, </a:t>
            </a:r>
          </a:p>
          <a:p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37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% -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пагорби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і плато, </a:t>
            </a:r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33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% -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рівнини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534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grant.org.ua/wp-content/uploads/2010/01/m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7" y="493241"/>
            <a:ext cx="4432645" cy="315178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henskoe-mnenie.ru/images/34fdf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4" b="89764" l="5400" r="9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2619"/>
            <a:ext cx="4258444" cy="336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1102" y="3625474"/>
            <a:ext cx="115212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Рельєф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91867"/>
            <a:ext cx="1800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Мапа Румунії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AutoShape 6" descr="https://upload.wikimedia.org/wikipedia/commons/1/19/Romania_location_map_Topograph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https://upload.wikimedia.org/wikipedia/commons/1/19/Romania_location_map_Topographic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https://upload.wikimedia.org/wikipedia/commons/1/19/Romania_location_map_Topographic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2" descr="https://upload.wikimedia.org/wikipedia/commons/1/19/Romania_location_map_Topographic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4" descr="https://upload.wikimedia.org/wikipedia/commons/1/19/Romania_location_map_Topographic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6" descr="https://upload.wikimedia.org/wikipedia/commons/1/19/Romania_location_map_Topographic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18" descr="https://upload.wikimedia.org/wikipedia/commons/1/19/Romania_location_map_Topographic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20" descr="https://upload.wikimedia.org/wikipedia/commons/1/19/Romania_location_map_Topographic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41" name="Picture 21" descr="C:\Users\Yura\Desktop\Romania_location_map_Topograph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49" l="20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29616"/>
            <a:ext cx="3872481" cy="276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3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6485003" cy="45708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Природні умови та природні ресурси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704856" cy="50405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Кліматичні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й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грунтові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умови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цілому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сприятливі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розвитку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сільського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господарства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Для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його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потреб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використовують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2/3 земель, в тому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числі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половина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розорана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Румунія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лежить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зонах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мішаних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лісів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лісостепу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степу.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Щорічна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кількість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опадів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становить 400-700 мм.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Деякі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східні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райони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потребують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штучного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зрошення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рівнинах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переважають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родючі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чорноземні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грунти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l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Природні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ресурси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Румунії не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великі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але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різноманітні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З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корисних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копалин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найбільше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значення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нафта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природний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газ.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Нафтоносні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площі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простягнулися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вздовж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зовнішнього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краю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Карпат,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газоносні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–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Трансільванському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плато. Є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поклади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вугілля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залізної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руди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кам'яної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солі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тощо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Карпати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багаті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ліс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гідроресурси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Ліси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вкривають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1/4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території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364323" cy="2880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34969"/>
            <a:ext cx="2952329" cy="4107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Населення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5" y="836712"/>
            <a:ext cx="8208912" cy="216024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Більшість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жителів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Румунії -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румуни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(89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%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l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Угорці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6,5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%)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загального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числа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населення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становлять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більшість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жудець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Харгіта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Ковасна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країні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проживають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цигани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(3,3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%),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українці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(0,3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%),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німці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0,2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%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),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турки (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0,15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%).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364323" cy="2880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4.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3140968"/>
            <a:ext cx="8208912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Релігійна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ситуація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83% -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православні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Румунська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Православна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Церква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), 6% -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католицька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церква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11% -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протестанти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лютерани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унітаристи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мусульмани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неопротестанти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іудеї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6" name="AutoShape 2" descr="https://upload.wikimedia.org/wikipedia/commons/thumb/5/55/Romania_demography_1961-2010.svg/512px-Romania_demography_1961-2010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4542" y="4869160"/>
            <a:ext cx="8208912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Рівень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урбанізації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становить 56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%.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Середня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густота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населення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– 96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осіб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1 км</a:t>
            </a:r>
            <a:r>
              <a:rPr lang="ru-RU" sz="24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В Карпатах та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дельті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Дунаю вона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значно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нижча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 максимальна на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рівнинах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Найгустіше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заселені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Мунтенія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 150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осіб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/км</a:t>
            </a:r>
            <a:r>
              <a:rPr lang="ru-RU" sz="2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5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8" b="100000" l="0" r="91892">
                        <a14:foregroundMark x1="13098" y1="97260" x2="17152" y2="97136"/>
                        <a14:foregroundMark x1="91164" y1="88169" x2="89189" y2="91656"/>
                        <a14:foregroundMark x1="91164" y1="39477" x2="87630" y2="41843"/>
                        <a14:foregroundMark x1="24740" y1="18929" x2="8004" y2="6974"/>
                        <a14:foregroundMark x1="41580" y1="31009" x2="55925" y2="43462"/>
                        <a14:foregroundMark x1="40748" y1="7098" x2="56445" y2="18804"/>
                        <a14:foregroundMark x1="40333" y1="56413" x2="56133" y2="67746"/>
                        <a14:foregroundMark x1="41476" y1="82690" x2="56757" y2="91532"/>
                        <a14:foregroundMark x1="19647" y1="6351" x2="10915" y2="19676"/>
                        <a14:foregroundMark x1="74636" y1="6725" x2="87734" y2="18182"/>
                        <a14:foregroundMark x1="9979" y1="84932" x2="23701" y2="89539"/>
                        <a14:foregroundMark x1="24948" y1="92154" x2="25676" y2="88169"/>
                        <a14:foregroundMark x1="28067" y1="88917" x2="25052" y2="89166"/>
                        <a14:foregroundMark x1="3638" y1="35866" x2="27755" y2="40847"/>
                        <a14:foregroundMark x1="3534" y1="59776" x2="27651" y2="64882"/>
                        <a14:foregroundMark x1="20062" y1="51432" x2="18191" y2="56912"/>
                        <a14:foregroundMark x1="66632" y1="84309" x2="90021" y2="89539"/>
                        <a14:foregroundMark x1="90852" y1="15193" x2="88565" y2="16563"/>
                        <a14:foregroundMark x1="82952" y1="4981" x2="83264" y2="1868"/>
                        <a14:foregroundMark x1="51767" y1="75841" x2="51663" y2="77833"/>
                        <a14:foregroundMark x1="51663" y1="51930" x2="51663" y2="51930"/>
                        <a14:foregroundMark x1="50832" y1="26899" x2="50832" y2="26899"/>
                        <a14:foregroundMark x1="67360" y1="60025" x2="88565" y2="66625"/>
                        <a14:foregroundMark x1="82952" y1="51930" x2="82952" y2="51930"/>
                        <a14:backgroundMark x1="31289" y1="249" x2="65385" y2="374"/>
                        <a14:backgroundMark x1="31705" y1="12204" x2="31809" y2="94521"/>
                        <a14:backgroundMark x1="62578" y1="10336" x2="63617" y2="89041"/>
                        <a14:backgroundMark x1="4054" y1="48692" x2="25572" y2="49315"/>
                        <a14:backgroundMark x1="2703" y1="33001" x2="2599" y2="97011"/>
                        <a14:backgroundMark x1="5613" y1="72727" x2="30249" y2="73724"/>
                        <a14:backgroundMark x1="69231" y1="74595" x2="87630" y2="73973"/>
                        <a14:backgroundMark x1="42723" y1="48941" x2="56133" y2="49938"/>
                        <a14:backgroundMark x1="41476" y1="72478" x2="59252" y2="74097"/>
                        <a14:backgroundMark x1="49064" y1="74844" x2="40333" y2="72976"/>
                        <a14:backgroundMark x1="73077" y1="48568" x2="88981" y2="49191"/>
                        <a14:backgroundMark x1="73597" y1="47447" x2="81705" y2="48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7" y="193215"/>
            <a:ext cx="7495855" cy="625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26981" y="1497736"/>
            <a:ext cx="107552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Румуни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582" y="1497736"/>
            <a:ext cx="102870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Угорці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0860" y="1584127"/>
            <a:ext cx="100771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Цигани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633" y="3085601"/>
            <a:ext cx="116196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Українці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7046" y="2995403"/>
            <a:ext cx="954292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Німці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1291" y="4565138"/>
            <a:ext cx="90121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Турки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7046" y="4442027"/>
            <a:ext cx="1306442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Кримські </a:t>
            </a:r>
          </a:p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Татари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9069" y="4543558"/>
            <a:ext cx="91975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Серби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2481" y="6216385"/>
            <a:ext cx="108012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Словаки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0860" y="6216385"/>
            <a:ext cx="115212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Хорвати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847" y="6216385"/>
            <a:ext cx="1054481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Болгари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5744" y="2995403"/>
            <a:ext cx="1026651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Росіяни</a:t>
            </a:r>
            <a:endParaRPr lang="ru-RU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782" y="452887"/>
            <a:ext cx="1704199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Розселення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3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36" l="4641" r="96624">
                        <a14:foregroundMark x1="39662" y1="12207" x2="39662" y2="12207"/>
                        <a14:foregroundMark x1="41772" y1="11737" x2="41772" y2="11737"/>
                        <a14:foregroundMark x1="35021" y1="13146" x2="35021" y2="131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88" y="304281"/>
            <a:ext cx="1510231" cy="135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999871"/>
              </p:ext>
            </p:extLst>
          </p:nvPr>
        </p:nvGraphicFramePr>
        <p:xfrm>
          <a:off x="389608" y="1556792"/>
          <a:ext cx="849500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 rot="2007510">
            <a:off x="3563888" y="28700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83%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78233"/>
            <a:ext cx="216024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Релігія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8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588</Words>
  <Application>Microsoft Office PowerPoint</Application>
  <PresentationFormat>Экран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Румунія</vt:lpstr>
      <vt:lpstr>România</vt:lpstr>
      <vt:lpstr>Презентация PowerPoint</vt:lpstr>
      <vt:lpstr>2.</vt:lpstr>
      <vt:lpstr>Презентация PowerPoint</vt:lpstr>
      <vt:lpstr>Природні умови та природні ресурси</vt:lpstr>
      <vt:lpstr>Населення</vt:lpstr>
      <vt:lpstr>Презентация PowerPoint</vt:lpstr>
      <vt:lpstr>Презентация PowerPoint</vt:lpstr>
      <vt:lpstr>Середня тривалість життя</vt:lpstr>
      <vt:lpstr>Господарство</vt:lpstr>
      <vt:lpstr>Cільське господарство Румунії</vt:lpstr>
      <vt:lpstr>Транспорт</vt:lpstr>
      <vt:lpstr>Зовнішні зв’язки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Румунія</dc:title>
  <dc:creator>Yura</dc:creator>
  <cp:lastModifiedBy>Yura</cp:lastModifiedBy>
  <cp:revision>23</cp:revision>
  <dcterms:created xsi:type="dcterms:W3CDTF">2016-02-28T13:59:25Z</dcterms:created>
  <dcterms:modified xsi:type="dcterms:W3CDTF">2016-02-28T18:02:57Z</dcterms:modified>
</cp:coreProperties>
</file>